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8" r:id="rId4"/>
    <p:sldId id="258" r:id="rId5"/>
    <p:sldId id="259" r:id="rId6"/>
    <p:sldId id="277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7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23C38-8591-4993-ABDC-63F71151023F}" type="datetimeFigureOut">
              <a:rPr lang="es-EC" smtClean="0"/>
              <a:t>25/3/2024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9DE3F-B50C-4BA4-9B15-F4F1D91BE52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57212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5B8811-A6F5-F405-CC41-50546B6BBF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F32137-0A9C-F2EB-C071-CD1D39F69C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A83BDD-57E3-C289-341F-553101EE2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42A4-09DE-4C1F-ADB7-3E941D7D2103}" type="datetimeFigureOut">
              <a:rPr lang="es-EC" smtClean="0"/>
              <a:t>25/3/2024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7B353B-E1EB-1A45-B0E1-9620DE6ED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450F0C-D83D-0CF4-578B-F941AF8A0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C9A2-5D8D-4FD8-AC96-E61C8474E11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05190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2EF04E-B829-AF47-B778-EBAC1E0B6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ACD7EE7-8C88-81AB-63BB-A8CA3DF41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C9DCDB-7E5A-3F79-7794-3D280A5E4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42A4-09DE-4C1F-ADB7-3E941D7D2103}" type="datetimeFigureOut">
              <a:rPr lang="es-EC" smtClean="0"/>
              <a:t>25/3/2024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E1E6C6-E413-AB20-FECF-6736A7886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B2E277-2094-6F9F-80CB-28A86EF57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C9A2-5D8D-4FD8-AC96-E61C8474E11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82281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19AA843-1922-17D8-72A4-5A1F7A82D2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19B89D7-8283-0450-65E2-2E859F977E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9D86A6-BA7E-B981-1C86-602762E3E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42A4-09DE-4C1F-ADB7-3E941D7D2103}" type="datetimeFigureOut">
              <a:rPr lang="es-EC" smtClean="0"/>
              <a:t>25/3/2024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BE567E-9813-BCD1-A029-500EFA4BB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7E6714-E2D6-A765-7C46-2962381BB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C9A2-5D8D-4FD8-AC96-E61C8474E11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66136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ECC79F-E66D-B971-F877-1AFA6083F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77039B-E2BE-BCA7-3154-12A1A0E85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3D22E8-0CAF-1902-0502-0CCCCB2D9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42A4-09DE-4C1F-ADB7-3E941D7D2103}" type="datetimeFigureOut">
              <a:rPr lang="es-EC" smtClean="0"/>
              <a:t>25/3/2024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3C867F-1FC2-FC09-8CE7-E2E57657B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E1DCCD-6E8E-F4FC-41AF-FA7501F1A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C9A2-5D8D-4FD8-AC96-E61C8474E11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99465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600BC1-C6A8-67A9-105D-34A46D003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B79E6A-1E0F-3325-6F42-63A42DDBD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A71D9E-EFF4-31B9-BF24-BD4BCCD80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42A4-09DE-4C1F-ADB7-3E941D7D2103}" type="datetimeFigureOut">
              <a:rPr lang="es-EC" smtClean="0"/>
              <a:t>25/3/2024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8293D7-8248-3F1F-F4C9-9ABE0C0E8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C28740-ECB6-54E7-2C65-E2A68E837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C9A2-5D8D-4FD8-AC96-E61C8474E11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4552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AF568C-0EC1-F6A9-5295-1EA0FFE70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3615CD-F81D-729A-2836-411670C26B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047E85E-D5AE-A0CC-29BD-984E5BFF12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9A14C20-FC4B-7CEB-A3C5-FEE8DE9BF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42A4-09DE-4C1F-ADB7-3E941D7D2103}" type="datetimeFigureOut">
              <a:rPr lang="es-EC" smtClean="0"/>
              <a:t>25/3/2024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22FE17B-D6BD-D2C4-8E7D-C86291279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B99FEB-682C-C2DF-959F-35B02F777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C9A2-5D8D-4FD8-AC96-E61C8474E11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8992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294103-E33E-FB1D-CBE0-98A74D2A9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3F9FCF9-258E-0881-645E-736CFB8061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C3E572D-C4D5-0E70-1852-9678EFC513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EF6A395-06B2-6392-D06C-64FD4CAA81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5246BDD-5C8D-5CE5-3BA1-4B9758BD0B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8CCEED6-D774-9DA9-96DA-425B24C46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42A4-09DE-4C1F-ADB7-3E941D7D2103}" type="datetimeFigureOut">
              <a:rPr lang="es-EC" smtClean="0"/>
              <a:t>25/3/2024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1EDF1F2-DEC8-0B70-417B-9944DDF0F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DA1A9F9-1BAA-4A3C-0EC9-7B273FE7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C9A2-5D8D-4FD8-AC96-E61C8474E11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52729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11E2B1-09D4-12D0-AAF6-2F264F4E6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6778AE1-8285-3190-2F2A-C17089183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42A4-09DE-4C1F-ADB7-3E941D7D2103}" type="datetimeFigureOut">
              <a:rPr lang="es-EC" smtClean="0"/>
              <a:t>25/3/2024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8C28463-E9E4-A565-E772-1EF3193A7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B5786C-54A7-949B-40B1-B43D01E00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C9A2-5D8D-4FD8-AC96-E61C8474E11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7148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4F6B1C7-C45C-3C69-DBF5-A2AE56138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42A4-09DE-4C1F-ADB7-3E941D7D2103}" type="datetimeFigureOut">
              <a:rPr lang="es-EC" smtClean="0"/>
              <a:t>25/3/2024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27CB35F-83A6-FCF5-1515-4457DE5CC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4444CD0-6905-9CC4-E274-69B6D02F8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C9A2-5D8D-4FD8-AC96-E61C8474E11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4913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A20E7F-C595-BD7A-A49D-28FB65596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91B429-C314-DD36-3744-FE2D05BAB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99E574C-BCE2-0B0D-4666-0208BEFF8B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1BB2384-C4B9-4D16-3B1F-F33F61880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42A4-09DE-4C1F-ADB7-3E941D7D2103}" type="datetimeFigureOut">
              <a:rPr lang="es-EC" smtClean="0"/>
              <a:t>25/3/2024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078699D-B687-99A0-88A1-2D60B9D0F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8C8AD3-A2A2-EF1E-2160-D259DCECD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C9A2-5D8D-4FD8-AC96-E61C8474E11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76721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7F03A1-558F-425F-E7BA-C3237C097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87258A-4B91-1372-D399-0C4A2BB8AF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075A0E7-B32D-C0EB-29C2-E88080AFDD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BDF9C92-A92F-5C94-B334-3575BBB9F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42A4-09DE-4C1F-ADB7-3E941D7D2103}" type="datetimeFigureOut">
              <a:rPr lang="es-EC" smtClean="0"/>
              <a:t>25/3/2024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6339F7-030F-C8B8-D058-69E090AA3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17153A7-04F0-518D-BEA3-560CA517E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C9A2-5D8D-4FD8-AC96-E61C8474E11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4481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C009D08-EAF1-663E-AA5C-D485B6BA2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7DBD67-34EB-26E9-CE1D-A30F5AAE5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F6F6AF-5152-59FA-B07A-D79158ECCD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FB42A4-09DE-4C1F-ADB7-3E941D7D2103}" type="datetimeFigureOut">
              <a:rPr lang="es-EC" smtClean="0"/>
              <a:t>25/3/2024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485ECF-E535-CFC3-0302-6611453F32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461C12-D0DD-FA5F-807B-52F363661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5BC9A2-5D8D-4FD8-AC96-E61C8474E11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7489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Imagen que contiene agua, luz, bicicleta, alambre">
            <a:extLst>
              <a:ext uri="{FF2B5EF4-FFF2-40B4-BE49-F238E27FC236}">
                <a16:creationId xmlns:a16="http://schemas.microsoft.com/office/drawing/2014/main" id="{58CA3BA6-6634-1B0C-4540-A8B8892661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96705"/>
            <a:ext cx="12192000" cy="477337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6053F82-B0F9-310D-2101-1ACB047CB7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9003" y="3614647"/>
            <a:ext cx="3725714" cy="737492"/>
          </a:xfrm>
        </p:spPr>
        <p:txBody>
          <a:bodyPr anchor="t">
            <a:no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s-EC" sz="1800" dirty="0">
                <a:solidFill>
                  <a:schemeClr val="tx2">
                    <a:lumMod val="90000"/>
                    <a:lumOff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E</a:t>
            </a:r>
            <a:r>
              <a:rPr lang="es-EC" sz="18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stablecida por la Ley Nro. 40 el 5 de agosto de 2004 como entidad autofinanciada. </a:t>
            </a:r>
            <a:endParaRPr lang="es-EC" sz="1800" dirty="0">
              <a:solidFill>
                <a:schemeClr val="tx2">
                  <a:lumMod val="90000"/>
                  <a:lumOff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5" name="Imagen 4" descr="Logotipo&#10;&#10;Descripción generada automáticamente">
            <a:extLst>
              <a:ext uri="{FF2B5EF4-FFF2-40B4-BE49-F238E27FC236}">
                <a16:creationId xmlns:a16="http://schemas.microsoft.com/office/drawing/2014/main" id="{5B52053C-7B52-08C9-AE08-3904C60F37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8686" y="112879"/>
            <a:ext cx="2668016" cy="781001"/>
          </a:xfrm>
          <a:prstGeom prst="rect">
            <a:avLst/>
          </a:prstGeom>
        </p:spPr>
      </p:pic>
      <p:pic>
        <p:nvPicPr>
          <p:cNvPr id="7" name="Imagen 6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512CD323-2CE6-B8C7-F90B-18DEB652DD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529"/>
            <a:ext cx="4244717" cy="105381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1341A908-E725-E9E4-0030-1DA54E8090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06488"/>
            <a:ext cx="12192000" cy="238633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37979D01-80DA-3CFA-38D1-11780D531A16}"/>
              </a:ext>
            </a:extLst>
          </p:cNvPr>
          <p:cNvSpPr txBox="1"/>
          <p:nvPr/>
        </p:nvSpPr>
        <p:spPr>
          <a:xfrm>
            <a:off x="3476244" y="1317034"/>
            <a:ext cx="5375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La Universidad </a:t>
            </a:r>
            <a:r>
              <a:rPr lang="es-MX" sz="32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Amawtay</a:t>
            </a:r>
            <a:r>
              <a:rPr lang="es-MX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s-MX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Wasi</a:t>
            </a:r>
            <a:endParaRPr lang="es-EC" sz="2800" b="1" dirty="0">
              <a:solidFill>
                <a:schemeClr val="tx2">
                  <a:lumMod val="90000"/>
                  <a:lumOff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F647F653-62B5-BBFA-5CA5-3C9729EC1537}"/>
              </a:ext>
            </a:extLst>
          </p:cNvPr>
          <p:cNvSpPr txBox="1">
            <a:spLocks/>
          </p:cNvSpPr>
          <p:nvPr/>
        </p:nvSpPr>
        <p:spPr>
          <a:xfrm>
            <a:off x="4638527" y="3334008"/>
            <a:ext cx="3237505" cy="14324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s-EC" sz="18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En 2018 negociaciones entre la CONAIE y el Gobierno Nacional convierten  a la universidad en una institución pública</a:t>
            </a:r>
            <a:endParaRPr lang="es-EC" sz="1800" dirty="0">
              <a:solidFill>
                <a:schemeClr val="tx2">
                  <a:lumMod val="90000"/>
                  <a:lumOff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id="{D689F817-2B76-A6C1-AE3D-D48CE7687ADF}"/>
              </a:ext>
            </a:extLst>
          </p:cNvPr>
          <p:cNvSpPr txBox="1">
            <a:spLocks/>
          </p:cNvSpPr>
          <p:nvPr/>
        </p:nvSpPr>
        <p:spPr>
          <a:xfrm>
            <a:off x="8576543" y="3203167"/>
            <a:ext cx="2914946" cy="14324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s-EC" sz="18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Misión: </a:t>
            </a:r>
            <a:r>
              <a:rPr lang="es-EC" sz="18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formar individuos comprometidos con la construcción de un Estado Plurinacional e Intercultural, basado en el buen vivir comunitario.</a:t>
            </a:r>
            <a:endParaRPr lang="es-EC" sz="2000" dirty="0">
              <a:solidFill>
                <a:schemeClr val="tx2">
                  <a:lumMod val="90000"/>
                  <a:lumOff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612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Logotipo&#10;&#10;Descripción generada automáticamente">
            <a:extLst>
              <a:ext uri="{FF2B5EF4-FFF2-40B4-BE49-F238E27FC236}">
                <a16:creationId xmlns:a16="http://schemas.microsoft.com/office/drawing/2014/main" id="{5B52053C-7B52-08C9-AE08-3904C60F37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8686" y="112879"/>
            <a:ext cx="2668016" cy="781001"/>
          </a:xfrm>
          <a:prstGeom prst="rect">
            <a:avLst/>
          </a:prstGeom>
        </p:spPr>
      </p:pic>
      <p:pic>
        <p:nvPicPr>
          <p:cNvPr id="7" name="Imagen 6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512CD323-2CE6-B8C7-F90B-18DEB652DD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529"/>
            <a:ext cx="4244717" cy="105381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1341A908-E725-E9E4-0030-1DA54E8090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06488"/>
            <a:ext cx="12192000" cy="238633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523047C5-215C-3295-8B30-E527CD223151}"/>
              </a:ext>
            </a:extLst>
          </p:cNvPr>
          <p:cNvSpPr txBox="1"/>
          <p:nvPr/>
        </p:nvSpPr>
        <p:spPr>
          <a:xfrm>
            <a:off x="3840480" y="1548541"/>
            <a:ext cx="4050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2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Ejercicio Fiscal 2023 </a:t>
            </a:r>
            <a:endParaRPr lang="es-EC" sz="3200" b="1" dirty="0">
              <a:solidFill>
                <a:schemeClr val="tx2">
                  <a:lumMod val="90000"/>
                  <a:lumOff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6" name="Rectángulo: esquinas diagonales redondeadas 5">
            <a:extLst>
              <a:ext uri="{FF2B5EF4-FFF2-40B4-BE49-F238E27FC236}">
                <a16:creationId xmlns:a16="http://schemas.microsoft.com/office/drawing/2014/main" id="{876B1363-84BC-2EC3-A616-CFA824CBD1B7}"/>
              </a:ext>
            </a:extLst>
          </p:cNvPr>
          <p:cNvSpPr/>
          <p:nvPr/>
        </p:nvSpPr>
        <p:spPr>
          <a:xfrm>
            <a:off x="1325880" y="2996469"/>
            <a:ext cx="3622925" cy="1728216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11F9BA8-9561-1670-6A6F-FF792B8891AB}"/>
              </a:ext>
            </a:extLst>
          </p:cNvPr>
          <p:cNvSpPr txBox="1"/>
          <p:nvPr/>
        </p:nvSpPr>
        <p:spPr>
          <a:xfrm>
            <a:off x="1847088" y="3383523"/>
            <a:ext cx="2734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800" b="1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Presupuesto de</a:t>
            </a:r>
          </a:p>
          <a:p>
            <a:pPr algn="ctr"/>
            <a:r>
              <a:rPr lang="es-EC" sz="2800" b="1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$7’740.000 </a:t>
            </a:r>
            <a:endParaRPr lang="es-EC" sz="28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0" name="Rectángulo: esquinas diagonales redondeadas 9">
            <a:extLst>
              <a:ext uri="{FF2B5EF4-FFF2-40B4-BE49-F238E27FC236}">
                <a16:creationId xmlns:a16="http://schemas.microsoft.com/office/drawing/2014/main" id="{66C95913-5F85-366A-4147-275CD5F5EB27}"/>
              </a:ext>
            </a:extLst>
          </p:cNvPr>
          <p:cNvSpPr/>
          <p:nvPr/>
        </p:nvSpPr>
        <p:spPr>
          <a:xfrm>
            <a:off x="6507480" y="2959386"/>
            <a:ext cx="3622925" cy="1728216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379CBAB-AB3B-7A57-7E44-15A62FC7610E}"/>
              </a:ext>
            </a:extLst>
          </p:cNvPr>
          <p:cNvSpPr txBox="1"/>
          <p:nvPr/>
        </p:nvSpPr>
        <p:spPr>
          <a:xfrm>
            <a:off x="7028688" y="3346440"/>
            <a:ext cx="2734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8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Ejecutado</a:t>
            </a:r>
            <a:r>
              <a:rPr lang="es-EC" sz="2800" b="1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de</a:t>
            </a:r>
          </a:p>
          <a:p>
            <a:pPr algn="ctr"/>
            <a:r>
              <a:rPr lang="es-EC" sz="2800" b="1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$4’855.000 </a:t>
            </a:r>
            <a:endParaRPr lang="es-EC" sz="28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13" name="Conector: angular 12">
            <a:extLst>
              <a:ext uri="{FF2B5EF4-FFF2-40B4-BE49-F238E27FC236}">
                <a16:creationId xmlns:a16="http://schemas.microsoft.com/office/drawing/2014/main" id="{3BF3735F-5C78-7542-3D2D-BE0809E882A6}"/>
              </a:ext>
            </a:extLst>
          </p:cNvPr>
          <p:cNvCxnSpPr>
            <a:cxnSpLocks/>
          </p:cNvCxnSpPr>
          <p:nvPr/>
        </p:nvCxnSpPr>
        <p:spPr>
          <a:xfrm>
            <a:off x="6766560" y="4687601"/>
            <a:ext cx="1124712" cy="909444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DB4B7DA-F369-8E98-F992-A36F36602E01}"/>
              </a:ext>
            </a:extLst>
          </p:cNvPr>
          <p:cNvSpPr txBox="1"/>
          <p:nvPr/>
        </p:nvSpPr>
        <p:spPr>
          <a:xfrm>
            <a:off x="7891272" y="5309459"/>
            <a:ext cx="1463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62,68%</a:t>
            </a:r>
            <a:endParaRPr lang="es-EC" sz="2800" b="1" dirty="0">
              <a:solidFill>
                <a:schemeClr val="tx2">
                  <a:lumMod val="90000"/>
                  <a:lumOff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216B783-8FA3-992D-5D77-3507415E16B8}"/>
              </a:ext>
            </a:extLst>
          </p:cNvPr>
          <p:cNvSpPr txBox="1"/>
          <p:nvPr/>
        </p:nvSpPr>
        <p:spPr>
          <a:xfrm>
            <a:off x="7876032" y="5025324"/>
            <a:ext cx="1356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latin typeface="Roboto" panose="02000000000000000000" pitchFamily="2" charset="0"/>
                <a:ea typeface="Roboto" panose="02000000000000000000" pitchFamily="2" charset="0"/>
              </a:rPr>
              <a:t>Equivalente</a:t>
            </a:r>
            <a:endParaRPr lang="es-EC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431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Logotipo&#10;&#10;Descripción generada automáticamente">
            <a:extLst>
              <a:ext uri="{FF2B5EF4-FFF2-40B4-BE49-F238E27FC236}">
                <a16:creationId xmlns:a16="http://schemas.microsoft.com/office/drawing/2014/main" id="{5B52053C-7B52-08C9-AE08-3904C60F37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8686" y="112879"/>
            <a:ext cx="2668016" cy="781001"/>
          </a:xfrm>
          <a:prstGeom prst="rect">
            <a:avLst/>
          </a:prstGeom>
        </p:spPr>
      </p:pic>
      <p:pic>
        <p:nvPicPr>
          <p:cNvPr id="7" name="Imagen 6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512CD323-2CE6-B8C7-F90B-18DEB652DD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529"/>
            <a:ext cx="4244717" cy="105381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1341A908-E725-E9E4-0030-1DA54E8090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06488"/>
            <a:ext cx="12192000" cy="238633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7BBFFFCD-D0A0-0F09-5899-3958B1A6FD8E}"/>
              </a:ext>
            </a:extLst>
          </p:cNvPr>
          <p:cNvSpPr txBox="1"/>
          <p:nvPr/>
        </p:nvSpPr>
        <p:spPr>
          <a:xfrm>
            <a:off x="4609256" y="1200249"/>
            <a:ext cx="3419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Gestión Académica</a:t>
            </a:r>
            <a:endParaRPr lang="es-EC" sz="2800" b="1" dirty="0">
              <a:solidFill>
                <a:schemeClr val="tx2">
                  <a:lumMod val="90000"/>
                  <a:lumOff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F7348B37-2B6B-6121-D310-E81DD4BB207E}"/>
              </a:ext>
            </a:extLst>
          </p:cNvPr>
          <p:cNvSpPr/>
          <p:nvPr/>
        </p:nvSpPr>
        <p:spPr>
          <a:xfrm>
            <a:off x="378097" y="1836447"/>
            <a:ext cx="11435806" cy="571371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8213AAD-7C4E-BFC4-6F8F-B45A9A4AE174}"/>
              </a:ext>
            </a:extLst>
          </p:cNvPr>
          <p:cNvSpPr txBox="1"/>
          <p:nvPr/>
        </p:nvSpPr>
        <p:spPr>
          <a:xfrm>
            <a:off x="636964" y="1954325"/>
            <a:ext cx="7699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8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9 carreras de tercer nivel aprobadas por el Consejo de Educación Superior </a:t>
            </a:r>
            <a:endParaRPr lang="es-EC" dirty="0">
              <a:solidFill>
                <a:schemeClr val="tx2">
                  <a:lumMod val="90000"/>
                  <a:lumOff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96E45773-87CD-A2F9-0600-A7382BB8C2FF}"/>
              </a:ext>
            </a:extLst>
          </p:cNvPr>
          <p:cNvCxnSpPr>
            <a:cxnSpLocks/>
          </p:cNvCxnSpPr>
          <p:nvPr/>
        </p:nvCxnSpPr>
        <p:spPr>
          <a:xfrm>
            <a:off x="8336132" y="1954325"/>
            <a:ext cx="0" cy="3536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4EAC16F-783E-D4AB-1518-965D81D24928}"/>
              </a:ext>
            </a:extLst>
          </p:cNvPr>
          <p:cNvSpPr txBox="1"/>
          <p:nvPr/>
        </p:nvSpPr>
        <p:spPr>
          <a:xfrm>
            <a:off x="8417447" y="1954325"/>
            <a:ext cx="31315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18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1.041 alumnos matriculado</a:t>
            </a:r>
            <a:r>
              <a:rPr lang="es-EC" dirty="0">
                <a:solidFill>
                  <a:schemeClr val="tx2">
                    <a:lumMod val="90000"/>
                    <a:lumOff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s</a:t>
            </a:r>
            <a:endParaRPr lang="es-EC" dirty="0">
              <a:solidFill>
                <a:schemeClr val="tx2">
                  <a:lumMod val="90000"/>
                  <a:lumOff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11C2F6D0-CA24-9018-678A-6589B752235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69356" y="3478686"/>
            <a:ext cx="4378946" cy="2851960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CC86AC50-85FC-8A9A-8C31-C943AB9A59A5}"/>
              </a:ext>
            </a:extLst>
          </p:cNvPr>
          <p:cNvSpPr txBox="1"/>
          <p:nvPr/>
        </p:nvSpPr>
        <p:spPr>
          <a:xfrm>
            <a:off x="7124437" y="2975266"/>
            <a:ext cx="42687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Aceptación de cupo por Autoidentificación Étnica IIP 2023</a:t>
            </a:r>
            <a:endParaRPr lang="es-EC" sz="1200" b="1" dirty="0">
              <a:solidFill>
                <a:schemeClr val="tx2">
                  <a:lumMod val="90000"/>
                  <a:lumOff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5F65F9D4-E7B8-11AE-BA9E-001F8E2C43A4}"/>
              </a:ext>
            </a:extLst>
          </p:cNvPr>
          <p:cNvSpPr txBox="1"/>
          <p:nvPr/>
        </p:nvSpPr>
        <p:spPr>
          <a:xfrm>
            <a:off x="478234" y="2975267"/>
            <a:ext cx="42447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Aceptación de cupo por Autoidentificación Étnica IP 2023</a:t>
            </a:r>
            <a:endParaRPr lang="es-EC" sz="1200" b="1" dirty="0">
              <a:solidFill>
                <a:schemeClr val="tx2">
                  <a:lumMod val="90000"/>
                  <a:lumOff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20" name="Imagen 19" descr="Gráfico, Gráfico de rectángulos&#10;&#10;Descripción generada automáticamente">
            <a:extLst>
              <a:ext uri="{FF2B5EF4-FFF2-40B4-BE49-F238E27FC236}">
                <a16:creationId xmlns:a16="http://schemas.microsoft.com/office/drawing/2014/main" id="{3D193D98-D03F-D9A2-84F1-7E96B248817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234" y="3478686"/>
            <a:ext cx="5617766" cy="285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119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Logotipo&#10;&#10;Descripción generada automáticamente">
            <a:extLst>
              <a:ext uri="{FF2B5EF4-FFF2-40B4-BE49-F238E27FC236}">
                <a16:creationId xmlns:a16="http://schemas.microsoft.com/office/drawing/2014/main" id="{5B52053C-7B52-08C9-AE08-3904C60F37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8686" y="112879"/>
            <a:ext cx="2668016" cy="781001"/>
          </a:xfrm>
          <a:prstGeom prst="rect">
            <a:avLst/>
          </a:prstGeom>
        </p:spPr>
      </p:pic>
      <p:pic>
        <p:nvPicPr>
          <p:cNvPr id="7" name="Imagen 6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512CD323-2CE6-B8C7-F90B-18DEB652DD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529"/>
            <a:ext cx="4244717" cy="105381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1341A908-E725-E9E4-0030-1DA54E8090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06488"/>
            <a:ext cx="12192000" cy="238633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78213AAD-7C4E-BFC4-6F8F-B45A9A4AE174}"/>
              </a:ext>
            </a:extLst>
          </p:cNvPr>
          <p:cNvSpPr txBox="1"/>
          <p:nvPr/>
        </p:nvSpPr>
        <p:spPr>
          <a:xfrm>
            <a:off x="4705531" y="1634106"/>
            <a:ext cx="2780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8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CARRERAS APROBADAS</a:t>
            </a:r>
            <a:endParaRPr lang="es-EC" b="1" dirty="0">
              <a:solidFill>
                <a:schemeClr val="tx2">
                  <a:lumMod val="90000"/>
                  <a:lumOff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3330C8F9-017F-394F-CAFD-157C11194FBB}"/>
              </a:ext>
            </a:extLst>
          </p:cNvPr>
          <p:cNvSpPr txBox="1"/>
          <p:nvPr/>
        </p:nvSpPr>
        <p:spPr>
          <a:xfrm>
            <a:off x="798991" y="2812363"/>
            <a:ext cx="2416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9215">
              <a:spcBef>
                <a:spcPts val="605"/>
              </a:spcBef>
              <a:spcAft>
                <a:spcPts val="0"/>
              </a:spcAft>
            </a:pPr>
            <a: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Lengua</a:t>
            </a:r>
            <a:r>
              <a:rPr lang="es-EC" sz="20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s-EC" sz="20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Cultura</a:t>
            </a:r>
            <a:endParaRPr lang="es-EC" sz="2000" dirty="0"/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0FA30101-786C-B34A-8918-B017150CF63E}"/>
              </a:ext>
            </a:extLst>
          </p:cNvPr>
          <p:cNvCxnSpPr>
            <a:cxnSpLocks/>
          </p:cNvCxnSpPr>
          <p:nvPr/>
        </p:nvCxnSpPr>
        <p:spPr>
          <a:xfrm>
            <a:off x="673863" y="3345922"/>
            <a:ext cx="108741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id="{0BBF9431-B97A-CEFB-B17B-389BA29D6C2F}"/>
              </a:ext>
            </a:extLst>
          </p:cNvPr>
          <p:cNvSpPr txBox="1"/>
          <p:nvPr/>
        </p:nvSpPr>
        <p:spPr>
          <a:xfrm>
            <a:off x="798991" y="3381875"/>
            <a:ext cx="29434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Gestión</a:t>
            </a:r>
            <a:r>
              <a:rPr lang="es-EC" sz="2000" spc="-3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</a:t>
            </a:r>
            <a:r>
              <a:rPr lang="es-EC" sz="20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Desarrollo</a:t>
            </a:r>
            <a:r>
              <a:rPr lang="es-EC" sz="2000" spc="-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Infantil</a:t>
            </a:r>
            <a:r>
              <a:rPr lang="es-EC" sz="2000" spc="-18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Familiar</a:t>
            </a:r>
            <a:r>
              <a:rPr lang="es-EC" sz="20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Comunitario</a:t>
            </a:r>
            <a:endParaRPr lang="es-EC" sz="2000" dirty="0"/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3689CC6A-A8EF-A9E1-4AB7-9FF8A024B6A2}"/>
              </a:ext>
            </a:extLst>
          </p:cNvPr>
          <p:cNvCxnSpPr>
            <a:cxnSpLocks/>
          </p:cNvCxnSpPr>
          <p:nvPr/>
        </p:nvCxnSpPr>
        <p:spPr>
          <a:xfrm>
            <a:off x="673863" y="4397538"/>
            <a:ext cx="108741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CuadroTexto 23">
            <a:extLst>
              <a:ext uri="{FF2B5EF4-FFF2-40B4-BE49-F238E27FC236}">
                <a16:creationId xmlns:a16="http://schemas.microsoft.com/office/drawing/2014/main" id="{7A75C668-928E-48CE-324D-AAB5769E9668}"/>
              </a:ext>
            </a:extLst>
          </p:cNvPr>
          <p:cNvSpPr txBox="1"/>
          <p:nvPr/>
        </p:nvSpPr>
        <p:spPr>
          <a:xfrm>
            <a:off x="798991" y="4433592"/>
            <a:ext cx="29434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Derecho con Enfoque de</a:t>
            </a:r>
            <a:r>
              <a:rPr lang="es-EC" sz="2000" spc="-19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2000" spc="-19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luralismo</a:t>
            </a:r>
            <a:r>
              <a:rPr lang="es-EC" sz="20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</a:t>
            </a:r>
            <a: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urídico</a:t>
            </a:r>
            <a:endParaRPr lang="es-EC" sz="20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9A851E50-2348-08FD-DCDD-48C0F4AC8D22}"/>
              </a:ext>
            </a:extLst>
          </p:cNvPr>
          <p:cNvSpPr txBox="1"/>
          <p:nvPr/>
        </p:nvSpPr>
        <p:spPr>
          <a:xfrm>
            <a:off x="8388437" y="4435737"/>
            <a:ext cx="29434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Agroecología y Soberanía</a:t>
            </a:r>
            <a:r>
              <a:rPr lang="es-EC" sz="2000" spc="-19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Alimentaria</a:t>
            </a:r>
            <a:endParaRPr lang="es-EC" sz="2000" dirty="0"/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BA09D934-ABDD-A3BD-A8AB-9D2A42165D67}"/>
              </a:ext>
            </a:extLst>
          </p:cNvPr>
          <p:cNvSpPr txBox="1"/>
          <p:nvPr/>
        </p:nvSpPr>
        <p:spPr>
          <a:xfrm>
            <a:off x="4334343" y="2673989"/>
            <a:ext cx="30406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Turismo</a:t>
            </a:r>
            <a:r>
              <a:rPr lang="es-EC" sz="2000" spc="-4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Rural,</a:t>
            </a:r>
            <a:r>
              <a:rPr lang="es-EC" sz="2000" spc="-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Sostenible</a:t>
            </a:r>
            <a:r>
              <a:rPr lang="es-EC" sz="2000" spc="-4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EC" sz="2000" spc="-19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Intercultural</a:t>
            </a:r>
            <a:endParaRPr lang="es-EC" sz="2000" dirty="0"/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2319D569-DC89-5024-D36E-CC48B8306EE3}"/>
              </a:ext>
            </a:extLst>
          </p:cNvPr>
          <p:cNvSpPr txBox="1"/>
          <p:nvPr/>
        </p:nvSpPr>
        <p:spPr>
          <a:xfrm>
            <a:off x="4334343" y="3521126"/>
            <a:ext cx="29434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Economía</a:t>
            </a:r>
            <a:r>
              <a:rPr lang="es-EC" sz="2000" spc="-4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Social,</a:t>
            </a:r>
            <a:r>
              <a:rPr lang="es-EC" sz="2000" spc="-3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Solidaria</a:t>
            </a:r>
            <a:r>
              <a:rPr lang="es-EC" sz="2000" spc="-3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s-EC" sz="2000" spc="-1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Comunitaria</a:t>
            </a:r>
            <a:endParaRPr lang="es-EC" sz="2000" dirty="0"/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6AB6D12A-368E-F394-E1F1-200D17073353}"/>
              </a:ext>
            </a:extLst>
          </p:cNvPr>
          <p:cNvSpPr txBox="1"/>
          <p:nvPr/>
        </p:nvSpPr>
        <p:spPr>
          <a:xfrm>
            <a:off x="4280850" y="4429415"/>
            <a:ext cx="31475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Comunicación</a:t>
            </a:r>
            <a:r>
              <a:rPr lang="es-EC" sz="2000" spc="-4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Comunitaria</a:t>
            </a:r>
            <a:r>
              <a:rPr lang="es-EC" sz="2000" spc="-4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s-EC" sz="2000" spc="-19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Nuevas Tecnologías de la</a:t>
            </a:r>
            <a:r>
              <a:rPr lang="es-EC" sz="2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Comunicación</a:t>
            </a:r>
            <a:endParaRPr lang="es-EC" sz="2000" dirty="0"/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842CF68F-C547-FEBB-5E00-35B123C14F18}"/>
              </a:ext>
            </a:extLst>
          </p:cNvPr>
          <p:cNvSpPr txBox="1"/>
          <p:nvPr/>
        </p:nvSpPr>
        <p:spPr>
          <a:xfrm>
            <a:off x="8172293" y="3367238"/>
            <a:ext cx="33757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1605" marR="137160">
              <a:spcBef>
                <a:spcPts val="600"/>
              </a:spcBef>
              <a:spcAft>
                <a:spcPts val="0"/>
              </a:spcAft>
            </a:pPr>
            <a: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Saberes</a:t>
            </a:r>
            <a:r>
              <a:rPr lang="es-ES" sz="20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Ancestrales</a:t>
            </a:r>
            <a:r>
              <a:rPr lang="es-ES" sz="20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</a:t>
            </a:r>
            <a:r>
              <a:rPr lang="es-EC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C" sz="20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Alimentación</a:t>
            </a:r>
            <a:r>
              <a:rPr lang="es-EC" sz="2000" spc="-3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Intercultural</a:t>
            </a:r>
            <a:r>
              <a:rPr lang="es-EC" sz="2000" spc="-3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s-EC" sz="2000" spc="-19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Comunitaria</a:t>
            </a:r>
            <a:endParaRPr lang="es-EC" sz="2000" dirty="0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A4BA9E46-1326-FB12-782B-60BADEA1C32D}"/>
              </a:ext>
            </a:extLst>
          </p:cNvPr>
          <p:cNvSpPr txBox="1"/>
          <p:nvPr/>
        </p:nvSpPr>
        <p:spPr>
          <a:xfrm>
            <a:off x="8172293" y="2573958"/>
            <a:ext cx="3574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1605" marR="137160">
              <a:spcBef>
                <a:spcPts val="600"/>
              </a:spcBef>
              <a:spcAft>
                <a:spcPts val="0"/>
              </a:spcAft>
            </a:pPr>
            <a: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Gestión</a:t>
            </a:r>
            <a:r>
              <a:rPr lang="es-EC" sz="2000" spc="-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Comunitaria</a:t>
            </a:r>
            <a:r>
              <a:rPr lang="es-EC" sz="20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</a:t>
            </a:r>
            <a:r>
              <a:rPr lang="es-EC" sz="20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Agua</a:t>
            </a:r>
            <a:endParaRPr lang="es-EC" sz="2000" dirty="0"/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7C2D5201-E5DB-214A-4ABF-9F7F4F546DFC}"/>
              </a:ext>
            </a:extLst>
          </p:cNvPr>
          <p:cNvSpPr txBox="1"/>
          <p:nvPr/>
        </p:nvSpPr>
        <p:spPr>
          <a:xfrm>
            <a:off x="567331" y="2812363"/>
            <a:ext cx="21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tx2">
                    <a:lumMod val="90000"/>
                    <a:lumOff val="10000"/>
                  </a:schemeClr>
                </a:solidFill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1</a:t>
            </a:r>
            <a:endParaRPr lang="es-EC" b="1" dirty="0">
              <a:solidFill>
                <a:schemeClr val="tx2">
                  <a:lumMod val="90000"/>
                  <a:lumOff val="10000"/>
                </a:schemeClr>
              </a:solidFill>
              <a:latin typeface="ADLaM Display" panose="020F0502020204030204" pitchFamily="2" charset="0"/>
              <a:ea typeface="ADLaM Display" panose="020F0502020204030204" pitchFamily="2" charset="0"/>
              <a:cs typeface="ADLaM Display" panose="020F0502020204030204" pitchFamily="2" charset="0"/>
            </a:endParaRP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F39840D0-3F87-4301-8BA0-F5913A0E8105}"/>
              </a:ext>
            </a:extLst>
          </p:cNvPr>
          <p:cNvSpPr txBox="1"/>
          <p:nvPr/>
        </p:nvSpPr>
        <p:spPr>
          <a:xfrm>
            <a:off x="550417" y="3399055"/>
            <a:ext cx="21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tx2">
                    <a:lumMod val="90000"/>
                    <a:lumOff val="10000"/>
                  </a:schemeClr>
                </a:solidFill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2</a:t>
            </a:r>
            <a:endParaRPr lang="es-EC" b="1" dirty="0">
              <a:solidFill>
                <a:schemeClr val="tx2">
                  <a:lumMod val="90000"/>
                  <a:lumOff val="10000"/>
                </a:schemeClr>
              </a:solidFill>
              <a:latin typeface="ADLaM Display" panose="020F0502020204030204" pitchFamily="2" charset="0"/>
              <a:ea typeface="ADLaM Display" panose="020F0502020204030204" pitchFamily="2" charset="0"/>
              <a:cs typeface="ADLaM Display" panose="020F0502020204030204" pitchFamily="2" charset="0"/>
            </a:endParaRPr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id="{04107408-21A5-B5E7-0E64-833E8DAC184B}"/>
              </a:ext>
            </a:extLst>
          </p:cNvPr>
          <p:cNvSpPr txBox="1"/>
          <p:nvPr/>
        </p:nvSpPr>
        <p:spPr>
          <a:xfrm>
            <a:off x="550417" y="4476607"/>
            <a:ext cx="21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tx2">
                    <a:lumMod val="90000"/>
                    <a:lumOff val="10000"/>
                  </a:schemeClr>
                </a:solidFill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3</a:t>
            </a:r>
            <a:endParaRPr lang="es-EC" b="1" dirty="0">
              <a:solidFill>
                <a:schemeClr val="tx2">
                  <a:lumMod val="90000"/>
                  <a:lumOff val="10000"/>
                </a:schemeClr>
              </a:solidFill>
              <a:latin typeface="ADLaM Display" panose="020F0502020204030204" pitchFamily="2" charset="0"/>
              <a:ea typeface="ADLaM Display" panose="020F0502020204030204" pitchFamily="2" charset="0"/>
              <a:cs typeface="ADLaM Display" panose="020F0502020204030204" pitchFamily="2" charset="0"/>
            </a:endParaRP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9579FC79-47B5-EB57-6459-5BD3CBADAF3B}"/>
              </a:ext>
            </a:extLst>
          </p:cNvPr>
          <p:cNvSpPr txBox="1"/>
          <p:nvPr/>
        </p:nvSpPr>
        <p:spPr>
          <a:xfrm>
            <a:off x="4094645" y="2673989"/>
            <a:ext cx="21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tx2">
                    <a:lumMod val="90000"/>
                    <a:lumOff val="10000"/>
                  </a:schemeClr>
                </a:solidFill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4</a:t>
            </a:r>
            <a:endParaRPr lang="es-EC" b="1" dirty="0">
              <a:solidFill>
                <a:schemeClr val="tx2">
                  <a:lumMod val="90000"/>
                  <a:lumOff val="10000"/>
                </a:schemeClr>
              </a:solidFill>
              <a:latin typeface="ADLaM Display" panose="020F0502020204030204" pitchFamily="2" charset="0"/>
              <a:ea typeface="ADLaM Display" panose="020F0502020204030204" pitchFamily="2" charset="0"/>
              <a:cs typeface="ADLaM Display" panose="020F0502020204030204" pitchFamily="2" charset="0"/>
            </a:endParaRP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922DD491-38CD-DEF1-1C73-9ABF67FF782A}"/>
              </a:ext>
            </a:extLst>
          </p:cNvPr>
          <p:cNvSpPr txBox="1"/>
          <p:nvPr/>
        </p:nvSpPr>
        <p:spPr>
          <a:xfrm>
            <a:off x="4111551" y="3528965"/>
            <a:ext cx="21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tx2">
                    <a:lumMod val="90000"/>
                    <a:lumOff val="10000"/>
                  </a:schemeClr>
                </a:solidFill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5</a:t>
            </a:r>
            <a:endParaRPr lang="es-EC" b="1" dirty="0">
              <a:solidFill>
                <a:schemeClr val="tx2">
                  <a:lumMod val="90000"/>
                  <a:lumOff val="10000"/>
                </a:schemeClr>
              </a:solidFill>
              <a:latin typeface="ADLaM Display" panose="020F0502020204030204" pitchFamily="2" charset="0"/>
              <a:ea typeface="ADLaM Display" panose="020F0502020204030204" pitchFamily="2" charset="0"/>
              <a:cs typeface="ADLaM Display" panose="020F0502020204030204" pitchFamily="2" charset="0"/>
            </a:endParaRPr>
          </a:p>
        </p:txBody>
      </p:sp>
      <p:sp>
        <p:nvSpPr>
          <p:cNvPr id="81" name="CuadroTexto 80">
            <a:extLst>
              <a:ext uri="{FF2B5EF4-FFF2-40B4-BE49-F238E27FC236}">
                <a16:creationId xmlns:a16="http://schemas.microsoft.com/office/drawing/2014/main" id="{C67558C5-858B-7864-94D6-DFCA248720A7}"/>
              </a:ext>
            </a:extLst>
          </p:cNvPr>
          <p:cNvSpPr txBox="1"/>
          <p:nvPr/>
        </p:nvSpPr>
        <p:spPr>
          <a:xfrm>
            <a:off x="4077231" y="4429415"/>
            <a:ext cx="21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tx2">
                    <a:lumMod val="90000"/>
                    <a:lumOff val="10000"/>
                  </a:schemeClr>
                </a:solidFill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6</a:t>
            </a:r>
            <a:endParaRPr lang="es-EC" b="1" dirty="0">
              <a:solidFill>
                <a:schemeClr val="tx2">
                  <a:lumMod val="90000"/>
                  <a:lumOff val="10000"/>
                </a:schemeClr>
              </a:solidFill>
              <a:latin typeface="ADLaM Display" panose="020F0502020204030204" pitchFamily="2" charset="0"/>
              <a:ea typeface="ADLaM Display" panose="020F0502020204030204" pitchFamily="2" charset="0"/>
              <a:cs typeface="ADLaM Display" panose="020F0502020204030204" pitchFamily="2" charset="0"/>
            </a:endParaRPr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id="{360AC41B-66CA-0E2E-B0F4-93D8F4F2EA80}"/>
              </a:ext>
            </a:extLst>
          </p:cNvPr>
          <p:cNvSpPr txBox="1"/>
          <p:nvPr/>
        </p:nvSpPr>
        <p:spPr>
          <a:xfrm>
            <a:off x="8065761" y="2589347"/>
            <a:ext cx="21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tx2">
                    <a:lumMod val="90000"/>
                    <a:lumOff val="10000"/>
                  </a:schemeClr>
                </a:solidFill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7</a:t>
            </a:r>
            <a:endParaRPr lang="es-EC" b="1" dirty="0">
              <a:solidFill>
                <a:schemeClr val="tx2">
                  <a:lumMod val="90000"/>
                  <a:lumOff val="10000"/>
                </a:schemeClr>
              </a:solidFill>
              <a:latin typeface="ADLaM Display" panose="020F0502020204030204" pitchFamily="2" charset="0"/>
              <a:ea typeface="ADLaM Display" panose="020F0502020204030204" pitchFamily="2" charset="0"/>
              <a:cs typeface="ADLaM Display" panose="020F0502020204030204" pitchFamily="2" charset="0"/>
            </a:endParaRPr>
          </a:p>
        </p:txBody>
      </p:sp>
      <p:sp>
        <p:nvSpPr>
          <p:cNvPr id="83" name="CuadroTexto 82">
            <a:extLst>
              <a:ext uri="{FF2B5EF4-FFF2-40B4-BE49-F238E27FC236}">
                <a16:creationId xmlns:a16="http://schemas.microsoft.com/office/drawing/2014/main" id="{4D38ED30-303B-120D-269F-DE426A818E37}"/>
              </a:ext>
            </a:extLst>
          </p:cNvPr>
          <p:cNvSpPr txBox="1"/>
          <p:nvPr/>
        </p:nvSpPr>
        <p:spPr>
          <a:xfrm>
            <a:off x="8056367" y="3359002"/>
            <a:ext cx="21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tx2">
                    <a:lumMod val="90000"/>
                    <a:lumOff val="10000"/>
                  </a:schemeClr>
                </a:solidFill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8</a:t>
            </a:r>
            <a:endParaRPr lang="es-EC" b="1" dirty="0">
              <a:solidFill>
                <a:schemeClr val="tx2">
                  <a:lumMod val="90000"/>
                  <a:lumOff val="10000"/>
                </a:schemeClr>
              </a:solidFill>
              <a:latin typeface="ADLaM Display" panose="020F0502020204030204" pitchFamily="2" charset="0"/>
              <a:ea typeface="ADLaM Display" panose="020F0502020204030204" pitchFamily="2" charset="0"/>
              <a:cs typeface="ADLaM Display" panose="020F0502020204030204" pitchFamily="2" charset="0"/>
            </a:endParaRPr>
          </a:p>
        </p:txBody>
      </p:sp>
      <p:sp>
        <p:nvSpPr>
          <p:cNvPr id="84" name="CuadroTexto 83">
            <a:extLst>
              <a:ext uri="{FF2B5EF4-FFF2-40B4-BE49-F238E27FC236}">
                <a16:creationId xmlns:a16="http://schemas.microsoft.com/office/drawing/2014/main" id="{CBAC6B19-EEBE-9F44-A256-477E217D7E84}"/>
              </a:ext>
            </a:extLst>
          </p:cNvPr>
          <p:cNvSpPr txBox="1"/>
          <p:nvPr/>
        </p:nvSpPr>
        <p:spPr>
          <a:xfrm>
            <a:off x="8103311" y="4429415"/>
            <a:ext cx="21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tx2">
                    <a:lumMod val="90000"/>
                    <a:lumOff val="10000"/>
                  </a:schemeClr>
                </a:solidFill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9</a:t>
            </a:r>
            <a:endParaRPr lang="es-EC" b="1" dirty="0">
              <a:solidFill>
                <a:schemeClr val="tx2">
                  <a:lumMod val="90000"/>
                  <a:lumOff val="10000"/>
                </a:schemeClr>
              </a:solidFill>
              <a:latin typeface="ADLaM Display" panose="020F0502020204030204" pitchFamily="2" charset="0"/>
              <a:ea typeface="ADLaM Display" panose="020F0502020204030204" pitchFamily="2" charset="0"/>
              <a:cs typeface="ADLaM Display" panose="020F050202020403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542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053F82-B0F9-310D-2101-1ACB047CB7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3710" y="1362060"/>
            <a:ext cx="6758866" cy="477837"/>
          </a:xfrm>
        </p:spPr>
        <p:txBody>
          <a:bodyPr anchor="t">
            <a:noAutofit/>
          </a:bodyPr>
          <a:lstStyle/>
          <a:p>
            <a:r>
              <a:rPr lang="es-EC" sz="24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Entrega de ayudas financieras a los estudiantes</a:t>
            </a:r>
            <a:endParaRPr lang="es-EC" sz="2400" b="1" dirty="0">
              <a:solidFill>
                <a:schemeClr val="tx2">
                  <a:lumMod val="90000"/>
                  <a:lumOff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5" name="Imagen 4" descr="Logotipo&#10;&#10;Descripción generada automáticamente">
            <a:extLst>
              <a:ext uri="{FF2B5EF4-FFF2-40B4-BE49-F238E27FC236}">
                <a16:creationId xmlns:a16="http://schemas.microsoft.com/office/drawing/2014/main" id="{5B52053C-7B52-08C9-AE08-3904C60F37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8686" y="112879"/>
            <a:ext cx="2668016" cy="781001"/>
          </a:xfrm>
          <a:prstGeom prst="rect">
            <a:avLst/>
          </a:prstGeom>
        </p:spPr>
      </p:pic>
      <p:pic>
        <p:nvPicPr>
          <p:cNvPr id="7" name="Imagen 6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512CD323-2CE6-B8C7-F90B-18DEB652DD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529"/>
            <a:ext cx="4244717" cy="105381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1341A908-E725-E9E4-0030-1DA54E8090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06488"/>
            <a:ext cx="12192000" cy="238633"/>
          </a:xfrm>
          <a:prstGeom prst="rect">
            <a:avLst/>
          </a:prstGeom>
        </p:spPr>
      </p:pic>
      <p:pic>
        <p:nvPicPr>
          <p:cNvPr id="10" name="Imagen 9" descr="Gráfico, Gráfico circular&#10;&#10;Descripción generada automáticamente">
            <a:extLst>
              <a:ext uri="{FF2B5EF4-FFF2-40B4-BE49-F238E27FC236}">
                <a16:creationId xmlns:a16="http://schemas.microsoft.com/office/drawing/2014/main" id="{0CE6F731-1F81-3742-2B81-F08BFBB91C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690" y="1974578"/>
            <a:ext cx="5569453" cy="4183626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760C5EB5-2D45-416D-A0BB-AF29E98D08D0}"/>
              </a:ext>
            </a:extLst>
          </p:cNvPr>
          <p:cNvSpPr txBox="1"/>
          <p:nvPr/>
        </p:nvSpPr>
        <p:spPr>
          <a:xfrm>
            <a:off x="6876661" y="2332653"/>
            <a:ext cx="47586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32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I PAO 2023 </a:t>
            </a:r>
          </a:p>
          <a:p>
            <a:r>
              <a:rPr lang="es-EC" sz="32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50</a:t>
            </a:r>
            <a:r>
              <a:rPr lang="es-EC" sz="20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becas	      </a:t>
            </a:r>
            <a:r>
              <a:rPr lang="es-EC" sz="32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$22.500 </a:t>
            </a:r>
            <a:endParaRPr lang="es-EC" sz="3200" b="1" dirty="0">
              <a:solidFill>
                <a:schemeClr val="tx2">
                  <a:lumMod val="90000"/>
                  <a:lumOff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596E4CD-EBD8-8660-E592-973223BA1A44}"/>
              </a:ext>
            </a:extLst>
          </p:cNvPr>
          <p:cNvSpPr txBox="1"/>
          <p:nvPr/>
        </p:nvSpPr>
        <p:spPr>
          <a:xfrm>
            <a:off x="6876661" y="4093287"/>
            <a:ext cx="47586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32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II PAO 2023 </a:t>
            </a:r>
          </a:p>
          <a:p>
            <a:r>
              <a:rPr lang="es-EC" sz="32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108</a:t>
            </a:r>
            <a:r>
              <a:rPr lang="es-EC" sz="20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becas	      </a:t>
            </a:r>
            <a:r>
              <a:rPr lang="es-EC" sz="32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$48.600 </a:t>
            </a:r>
            <a:endParaRPr lang="es-EC" sz="3200" b="1" dirty="0">
              <a:solidFill>
                <a:schemeClr val="tx2">
                  <a:lumMod val="90000"/>
                  <a:lumOff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EEFA58A3-166C-A32A-6ABA-6050A394E633}"/>
              </a:ext>
            </a:extLst>
          </p:cNvPr>
          <p:cNvCxnSpPr/>
          <p:nvPr/>
        </p:nvCxnSpPr>
        <p:spPr>
          <a:xfrm>
            <a:off x="6876661" y="3808520"/>
            <a:ext cx="40339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0247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 descr="Interfaz de usuario gráfica">
            <a:extLst>
              <a:ext uri="{FF2B5EF4-FFF2-40B4-BE49-F238E27FC236}">
                <a16:creationId xmlns:a16="http://schemas.microsoft.com/office/drawing/2014/main" id="{FA58F1CD-5C14-4E67-A6D1-B9733C85E8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9047" y="1291896"/>
            <a:ext cx="4892734" cy="4892734"/>
          </a:xfrm>
          <a:prstGeom prst="rect">
            <a:avLst/>
          </a:prstGeom>
        </p:spPr>
      </p:pic>
      <p:pic>
        <p:nvPicPr>
          <p:cNvPr id="5" name="Imagen 4" descr="Logotipo&#10;&#10;Descripción generada automáticamente">
            <a:extLst>
              <a:ext uri="{FF2B5EF4-FFF2-40B4-BE49-F238E27FC236}">
                <a16:creationId xmlns:a16="http://schemas.microsoft.com/office/drawing/2014/main" id="{5B52053C-7B52-08C9-AE08-3904C60F37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8686" y="112879"/>
            <a:ext cx="2668016" cy="781001"/>
          </a:xfrm>
          <a:prstGeom prst="rect">
            <a:avLst/>
          </a:prstGeom>
        </p:spPr>
      </p:pic>
      <p:pic>
        <p:nvPicPr>
          <p:cNvPr id="7" name="Imagen 6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512CD323-2CE6-B8C7-F90B-18DEB652DD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529"/>
            <a:ext cx="4244717" cy="105381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1341A908-E725-E9E4-0030-1DA54E8090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06488"/>
            <a:ext cx="12192000" cy="238633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C2EBA648-A15B-5177-375A-4E3E2827174F}"/>
              </a:ext>
            </a:extLst>
          </p:cNvPr>
          <p:cNvSpPr txBox="1"/>
          <p:nvPr/>
        </p:nvSpPr>
        <p:spPr>
          <a:xfrm>
            <a:off x="3504052" y="1179128"/>
            <a:ext cx="47621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32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Gestión de Investigación</a:t>
            </a:r>
            <a:endParaRPr lang="es-EC" sz="3200" b="1" dirty="0">
              <a:solidFill>
                <a:schemeClr val="tx2">
                  <a:lumMod val="90000"/>
                  <a:lumOff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D497B9F2-9D8C-ED8D-4B82-022C581A724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08198" y="1683608"/>
            <a:ext cx="2822894" cy="482288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AA982250-05A5-DD44-445B-C863F717CE27}"/>
              </a:ext>
            </a:extLst>
          </p:cNvPr>
          <p:cNvSpPr txBox="1"/>
          <p:nvPr/>
        </p:nvSpPr>
        <p:spPr>
          <a:xfrm>
            <a:off x="7006608" y="5583158"/>
            <a:ext cx="29917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8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Se publicó el </a:t>
            </a:r>
            <a:r>
              <a:rPr lang="es-EC" sz="18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primer número</a:t>
            </a:r>
            <a:r>
              <a:rPr lang="es-EC" sz="18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de la revista científica </a:t>
            </a:r>
            <a:r>
              <a:rPr lang="es-EC" sz="18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Amawta</a:t>
            </a:r>
            <a:r>
              <a:rPr lang="es-EC" sz="18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kuna</a:t>
            </a:r>
            <a:r>
              <a:rPr lang="es-EC" sz="18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 </a:t>
            </a:r>
            <a:endParaRPr lang="es-EC" dirty="0">
              <a:solidFill>
                <a:schemeClr val="tx2">
                  <a:lumMod val="90000"/>
                  <a:lumOff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DB8FFE6D-00B4-A9BC-28A4-FA649BE467E8}"/>
              </a:ext>
            </a:extLst>
          </p:cNvPr>
          <p:cNvCxnSpPr>
            <a:cxnSpLocks/>
          </p:cNvCxnSpPr>
          <p:nvPr/>
        </p:nvCxnSpPr>
        <p:spPr>
          <a:xfrm>
            <a:off x="5569441" y="2002536"/>
            <a:ext cx="0" cy="44389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2676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Logotipo&#10;&#10;Descripción generada automáticamente">
            <a:extLst>
              <a:ext uri="{FF2B5EF4-FFF2-40B4-BE49-F238E27FC236}">
                <a16:creationId xmlns:a16="http://schemas.microsoft.com/office/drawing/2014/main" id="{5B52053C-7B52-08C9-AE08-3904C60F37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8686" y="112879"/>
            <a:ext cx="2668016" cy="781001"/>
          </a:xfrm>
          <a:prstGeom prst="rect">
            <a:avLst/>
          </a:prstGeom>
        </p:spPr>
      </p:pic>
      <p:pic>
        <p:nvPicPr>
          <p:cNvPr id="7" name="Imagen 6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512CD323-2CE6-B8C7-F90B-18DEB652DD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529"/>
            <a:ext cx="4244717" cy="105381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1341A908-E725-E9E4-0030-1DA54E8090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06488"/>
            <a:ext cx="12192000" cy="238633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C2EBA648-A15B-5177-375A-4E3E2827174F}"/>
              </a:ext>
            </a:extLst>
          </p:cNvPr>
          <p:cNvSpPr txBox="1"/>
          <p:nvPr/>
        </p:nvSpPr>
        <p:spPr>
          <a:xfrm>
            <a:off x="3707887" y="1043835"/>
            <a:ext cx="4144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Gestión de Investigación</a:t>
            </a:r>
            <a:endParaRPr lang="es-EC" sz="2800" b="1" dirty="0">
              <a:solidFill>
                <a:schemeClr val="tx2">
                  <a:lumMod val="90000"/>
                  <a:lumOff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BF8F937-79FD-C2F0-BE9B-96C5CBAE82BB}"/>
              </a:ext>
            </a:extLst>
          </p:cNvPr>
          <p:cNvSpPr txBox="1"/>
          <p:nvPr/>
        </p:nvSpPr>
        <p:spPr>
          <a:xfrm>
            <a:off x="5618988" y="2117295"/>
            <a:ext cx="3008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Proyectos de Vinculación</a:t>
            </a:r>
            <a:endParaRPr lang="es-EC" b="1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A3F8E72-7FA1-830B-176B-B8C4D2ECDE9F}"/>
              </a:ext>
            </a:extLst>
          </p:cNvPr>
          <p:cNvSpPr txBox="1"/>
          <p:nvPr/>
        </p:nvSpPr>
        <p:spPr>
          <a:xfrm>
            <a:off x="5618988" y="2691070"/>
            <a:ext cx="6268212" cy="3388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C" kern="100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Revitalización lingüística e identitaria en la primera infancia de las nacionalidades y pueblos del Ecuador.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EC" kern="100" dirty="0">
              <a:solidFill>
                <a:schemeClr val="accent1">
                  <a:lumMod val="75000"/>
                </a:schemeClr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C" kern="100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Fortalecimiento de los procesos de Justicia Comunitaria en Pueblos y Nacionalidades del Ecuador.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EC" kern="100" dirty="0">
              <a:solidFill>
                <a:schemeClr val="accent1">
                  <a:lumMod val="75000"/>
                </a:schemeClr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r>
              <a:rPr lang="es-EC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Fortalecimiento de los procesos de enseñanza aprendizaje desde la </a:t>
            </a:r>
            <a:r>
              <a:rPr lang="es-EC" dirty="0" err="1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pedagodidáctica</a:t>
            </a:r>
            <a:r>
              <a:rPr lang="es-EC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ancestral andina para la construcción del </a:t>
            </a:r>
            <a:r>
              <a:rPr lang="es-EC" dirty="0" err="1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cosmoscimiento</a:t>
            </a:r>
            <a:r>
              <a:rPr lang="es-EC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en educación infantil familiar comunitaria.</a:t>
            </a:r>
            <a:endParaRPr lang="es-EC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1" name="Imagen 10" descr="Forma&#10;&#10;Descripción generada automáticamente">
            <a:extLst>
              <a:ext uri="{FF2B5EF4-FFF2-40B4-BE49-F238E27FC236}">
                <a16:creationId xmlns:a16="http://schemas.microsoft.com/office/drawing/2014/main" id="{7212ADDA-D58C-F8B0-09D0-94522119EE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07" y="1929385"/>
            <a:ext cx="4873753" cy="3983710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6EA20FC2-B5B2-5D5D-46D1-12D98FDCC8BD}"/>
              </a:ext>
            </a:extLst>
          </p:cNvPr>
          <p:cNvSpPr txBox="1"/>
          <p:nvPr/>
        </p:nvSpPr>
        <p:spPr>
          <a:xfrm>
            <a:off x="1048655" y="2759595"/>
            <a:ext cx="29361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800" b="1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Oferta</a:t>
            </a:r>
            <a:r>
              <a:rPr lang="es-EC" sz="1800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de cursos en beneficios de los </a:t>
            </a:r>
            <a:r>
              <a:rPr lang="es-EC" sz="1800" b="1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Pueblos</a:t>
            </a:r>
            <a:r>
              <a:rPr lang="es-EC" sz="1800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y </a:t>
            </a:r>
            <a:r>
              <a:rPr lang="es-EC" sz="1800" b="1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Nacionalidades</a:t>
            </a:r>
            <a:endParaRPr lang="es-EC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C6D29528-9954-54AB-AD34-F294AE12871A}"/>
              </a:ext>
            </a:extLst>
          </p:cNvPr>
          <p:cNvSpPr txBox="1"/>
          <p:nvPr/>
        </p:nvSpPr>
        <p:spPr>
          <a:xfrm>
            <a:off x="1531455" y="4030778"/>
            <a:ext cx="1970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3600" b="1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$32.500 </a:t>
            </a:r>
            <a:endParaRPr lang="es-EC" sz="36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CEB2AC43-1B61-BF9F-7703-E9CEB24A3608}"/>
              </a:ext>
            </a:extLst>
          </p:cNvPr>
          <p:cNvSpPr txBox="1"/>
          <p:nvPr/>
        </p:nvSpPr>
        <p:spPr>
          <a:xfrm>
            <a:off x="989226" y="4767172"/>
            <a:ext cx="2936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400" i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Destacan c</a:t>
            </a:r>
            <a:r>
              <a:rPr lang="es-EC" sz="1400" i="1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ursos de lengua </a:t>
            </a:r>
            <a:r>
              <a:rPr lang="es-EC" sz="1400" i="1" dirty="0" err="1">
                <a:solidFill>
                  <a:schemeClr val="bg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Kichwa</a:t>
            </a:r>
            <a:r>
              <a:rPr lang="es-EC" sz="1400" i="1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y de Pensamiento Comunitario</a:t>
            </a:r>
            <a:endParaRPr lang="es-EC" sz="1400" i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64BD5D86-03CD-C80C-A36C-BA72DB7DC3B3}"/>
              </a:ext>
            </a:extLst>
          </p:cNvPr>
          <p:cNvCxnSpPr/>
          <p:nvPr/>
        </p:nvCxnSpPr>
        <p:spPr>
          <a:xfrm>
            <a:off x="5705856" y="3544791"/>
            <a:ext cx="604084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28204B3B-60B6-EF4E-C902-7480116D585A}"/>
              </a:ext>
            </a:extLst>
          </p:cNvPr>
          <p:cNvCxnSpPr/>
          <p:nvPr/>
        </p:nvCxnSpPr>
        <p:spPr>
          <a:xfrm>
            <a:off x="5705856" y="4675599"/>
            <a:ext cx="604084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CuadroTexto 20">
            <a:extLst>
              <a:ext uri="{FF2B5EF4-FFF2-40B4-BE49-F238E27FC236}">
                <a16:creationId xmlns:a16="http://schemas.microsoft.com/office/drawing/2014/main" id="{23F7B917-D4F8-8A0F-CFEF-2E0CDC76AC2C}"/>
              </a:ext>
            </a:extLst>
          </p:cNvPr>
          <p:cNvSpPr txBox="1"/>
          <p:nvPr/>
        </p:nvSpPr>
        <p:spPr>
          <a:xfrm>
            <a:off x="1911310" y="3832282"/>
            <a:ext cx="1091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Ingresos</a:t>
            </a:r>
            <a:endParaRPr lang="es-EC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715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053F82-B0F9-310D-2101-1ACB047CB7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5585" y="1565680"/>
            <a:ext cx="4244717" cy="1423003"/>
          </a:xfrm>
        </p:spPr>
        <p:txBody>
          <a:bodyPr anchor="t">
            <a:noAutofit/>
          </a:bodyPr>
          <a:lstStyle/>
          <a:p>
            <a:r>
              <a:rPr lang="es-ES" sz="20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Implementación de Puntos de Información y Centros </a:t>
            </a:r>
            <a:r>
              <a:rPr lang="es-ES" sz="20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U</a:t>
            </a:r>
            <a:r>
              <a:rPr lang="es-ES" sz="20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niversitarios </a:t>
            </a:r>
            <a:r>
              <a:rPr lang="es-ES" sz="20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C</a:t>
            </a:r>
            <a:r>
              <a:rPr lang="es-ES" sz="20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omunitarios (CUC).</a:t>
            </a:r>
            <a:endParaRPr lang="es-EC" sz="2000" b="1" dirty="0">
              <a:solidFill>
                <a:schemeClr val="tx2">
                  <a:lumMod val="90000"/>
                  <a:lumOff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5" name="Imagen 4" descr="Logotipo&#10;&#10;Descripción generada automáticamente">
            <a:extLst>
              <a:ext uri="{FF2B5EF4-FFF2-40B4-BE49-F238E27FC236}">
                <a16:creationId xmlns:a16="http://schemas.microsoft.com/office/drawing/2014/main" id="{5B52053C-7B52-08C9-AE08-3904C60F37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8686" y="112879"/>
            <a:ext cx="2668016" cy="781001"/>
          </a:xfrm>
          <a:prstGeom prst="rect">
            <a:avLst/>
          </a:prstGeom>
        </p:spPr>
      </p:pic>
      <p:pic>
        <p:nvPicPr>
          <p:cNvPr id="7" name="Imagen 6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512CD323-2CE6-B8C7-F90B-18DEB652DD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529"/>
            <a:ext cx="4244717" cy="105381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1341A908-E725-E9E4-0030-1DA54E8090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06488"/>
            <a:ext cx="12192000" cy="23863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184B55F2-C2C9-104A-305D-0B6AF01C7C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93935" y="660877"/>
            <a:ext cx="8092154" cy="607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434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Logotipo&#10;&#10;Descripción generada automáticamente">
            <a:extLst>
              <a:ext uri="{FF2B5EF4-FFF2-40B4-BE49-F238E27FC236}">
                <a16:creationId xmlns:a16="http://schemas.microsoft.com/office/drawing/2014/main" id="{5B52053C-7B52-08C9-AE08-3904C60F37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8686" y="112879"/>
            <a:ext cx="2668016" cy="781001"/>
          </a:xfrm>
          <a:prstGeom prst="rect">
            <a:avLst/>
          </a:prstGeom>
        </p:spPr>
      </p:pic>
      <p:pic>
        <p:nvPicPr>
          <p:cNvPr id="7" name="Imagen 6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512CD323-2CE6-B8C7-F90B-18DEB652DD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529"/>
            <a:ext cx="4244717" cy="105381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1341A908-E725-E9E4-0030-1DA54E8090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06488"/>
            <a:ext cx="12192000" cy="238633"/>
          </a:xfrm>
          <a:prstGeom prst="rect">
            <a:avLst/>
          </a:prstGeom>
        </p:spPr>
      </p:pic>
      <p:pic>
        <p:nvPicPr>
          <p:cNvPr id="6" name="Imagen 5" descr="Una captura de pantalla de un celular con texto e imagen&#10;&#10;Descripción generada automáticamente con confianza media">
            <a:extLst>
              <a:ext uri="{FF2B5EF4-FFF2-40B4-BE49-F238E27FC236}">
                <a16:creationId xmlns:a16="http://schemas.microsoft.com/office/drawing/2014/main" id="{12639852-0CA7-8571-5980-24983C8624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44" y="1179427"/>
            <a:ext cx="3772045" cy="5177920"/>
          </a:xfrm>
          <a:prstGeom prst="rect">
            <a:avLst/>
          </a:prstGeom>
        </p:spPr>
      </p:pic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C2A90CAC-2FD3-BA55-2EF0-95E9FE63C047}"/>
              </a:ext>
            </a:extLst>
          </p:cNvPr>
          <p:cNvCxnSpPr/>
          <p:nvPr/>
        </p:nvCxnSpPr>
        <p:spPr>
          <a:xfrm>
            <a:off x="4648200" y="1179427"/>
            <a:ext cx="0" cy="12113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674184BC-6B82-0B5A-E301-006A73F613EE}"/>
              </a:ext>
            </a:extLst>
          </p:cNvPr>
          <p:cNvCxnSpPr>
            <a:cxnSpLocks/>
          </p:cNvCxnSpPr>
          <p:nvPr/>
        </p:nvCxnSpPr>
        <p:spPr>
          <a:xfrm>
            <a:off x="4632960" y="3108960"/>
            <a:ext cx="0" cy="13946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01247BC4-08F8-C465-1504-4E43A6AD5BB9}"/>
              </a:ext>
            </a:extLst>
          </p:cNvPr>
          <p:cNvCxnSpPr/>
          <p:nvPr/>
        </p:nvCxnSpPr>
        <p:spPr>
          <a:xfrm>
            <a:off x="4593336" y="5145999"/>
            <a:ext cx="0" cy="12113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B4A72FD-B146-EDA1-94FB-5590F8EFB8DD}"/>
              </a:ext>
            </a:extLst>
          </p:cNvPr>
          <p:cNvSpPr txBox="1"/>
          <p:nvPr/>
        </p:nvSpPr>
        <p:spPr>
          <a:xfrm>
            <a:off x="4856608" y="1133558"/>
            <a:ext cx="46988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kern="1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3 Proyectos </a:t>
            </a:r>
            <a:r>
              <a:rPr lang="es-EC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financiamiento internacional:</a:t>
            </a:r>
          </a:p>
          <a:p>
            <a:r>
              <a:rPr lang="es-EC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FIASA 1</a:t>
            </a:r>
          </a:p>
          <a:p>
            <a:r>
              <a:rPr lang="es-EC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FIASA 2</a:t>
            </a:r>
            <a:endParaRPr lang="es-EC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C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IDRC Canadá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E3C5757E-DCE9-D106-4173-4D14CBE0FB4D}"/>
              </a:ext>
            </a:extLst>
          </p:cNvPr>
          <p:cNvSpPr txBox="1"/>
          <p:nvPr/>
        </p:nvSpPr>
        <p:spPr>
          <a:xfrm>
            <a:off x="4856609" y="3026307"/>
            <a:ext cx="56681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Amplió su oferta </a:t>
            </a:r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académica en lenguas indígenas:</a:t>
            </a:r>
          </a:p>
          <a:p>
            <a:r>
              <a:rPr lang="es-E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Sia</a:t>
            </a:r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Pedee</a:t>
            </a:r>
            <a:endParaRPr lang="es-E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Tsafiqui</a:t>
            </a:r>
            <a:endParaRPr lang="es-E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Siecopai</a:t>
            </a:r>
            <a:endParaRPr lang="es-E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Shuar</a:t>
            </a:r>
            <a:endParaRPr lang="es-EC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9431542D-DB98-C7B8-57E5-2088BABC5EF8}"/>
              </a:ext>
            </a:extLst>
          </p:cNvPr>
          <p:cNvSpPr txBox="1"/>
          <p:nvPr/>
        </p:nvSpPr>
        <p:spPr>
          <a:xfrm>
            <a:off x="4744559" y="5262777"/>
            <a:ext cx="56681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Incluyó</a:t>
            </a:r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cátedra "Una ruptura epistémica necesaria“</a:t>
            </a:r>
          </a:p>
          <a:p>
            <a:r>
              <a:rPr lang="es-ES" b="1" dirty="0">
                <a:solidFill>
                  <a:schemeClr val="tx2">
                    <a:lumMod val="90000"/>
                    <a:lumOff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P</a:t>
            </a:r>
            <a:r>
              <a:rPr lang="es-ES" sz="18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royecto</a:t>
            </a:r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sobre la percepción de racismo y discriminación racial en el Ecuador en 2023, con el apoyo de la UNESCO.</a:t>
            </a:r>
            <a:endParaRPr lang="es-EC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927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Logotipo&#10;&#10;Descripción generada automáticamente">
            <a:extLst>
              <a:ext uri="{FF2B5EF4-FFF2-40B4-BE49-F238E27FC236}">
                <a16:creationId xmlns:a16="http://schemas.microsoft.com/office/drawing/2014/main" id="{5B52053C-7B52-08C9-AE08-3904C60F37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8686" y="112879"/>
            <a:ext cx="2668016" cy="781001"/>
          </a:xfrm>
          <a:prstGeom prst="rect">
            <a:avLst/>
          </a:prstGeom>
        </p:spPr>
      </p:pic>
      <p:pic>
        <p:nvPicPr>
          <p:cNvPr id="7" name="Imagen 6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512CD323-2CE6-B8C7-F90B-18DEB652DD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529"/>
            <a:ext cx="4244717" cy="105381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1341A908-E725-E9E4-0030-1DA54E8090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06488"/>
            <a:ext cx="12192000" cy="238633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E494BBEA-AA95-EF2E-255C-F9071287F03D}"/>
              </a:ext>
            </a:extLst>
          </p:cNvPr>
          <p:cNvSpPr txBox="1"/>
          <p:nvPr/>
        </p:nvSpPr>
        <p:spPr>
          <a:xfrm>
            <a:off x="3744463" y="1208426"/>
            <a:ext cx="40645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Gestión Administrativa Financiera</a:t>
            </a:r>
            <a:endParaRPr lang="es-EC" sz="2000" b="1" dirty="0">
              <a:solidFill>
                <a:schemeClr val="tx2">
                  <a:lumMod val="90000"/>
                  <a:lumOff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CE49569-2625-D129-8789-5A4E068C60F4}"/>
              </a:ext>
            </a:extLst>
          </p:cNvPr>
          <p:cNvSpPr txBox="1"/>
          <p:nvPr/>
        </p:nvSpPr>
        <p:spPr>
          <a:xfrm>
            <a:off x="1703637" y="2154438"/>
            <a:ext cx="3813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8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Planta de servidores y trabajadores </a:t>
            </a:r>
            <a:endParaRPr lang="es-EC" dirty="0">
              <a:solidFill>
                <a:schemeClr val="tx2">
                  <a:lumMod val="90000"/>
                  <a:lumOff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856C257-55CD-475C-3C05-80E1D38637FD}"/>
              </a:ext>
            </a:extLst>
          </p:cNvPr>
          <p:cNvSpPr txBox="1"/>
          <p:nvPr/>
        </p:nvSpPr>
        <p:spPr>
          <a:xfrm>
            <a:off x="1739262" y="2940356"/>
            <a:ext cx="27523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6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Autoidentificación étnica</a:t>
            </a:r>
            <a:endParaRPr lang="es-EC" sz="1600" b="1" dirty="0">
              <a:solidFill>
                <a:schemeClr val="tx2">
                  <a:lumMod val="90000"/>
                  <a:lumOff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79CA780-DD9A-AE87-366D-3CDFF02C7462}"/>
              </a:ext>
            </a:extLst>
          </p:cNvPr>
          <p:cNvSpPr txBox="1"/>
          <p:nvPr/>
        </p:nvSpPr>
        <p:spPr>
          <a:xfrm>
            <a:off x="7957404" y="2962623"/>
            <a:ext cx="1195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6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Servidores</a:t>
            </a:r>
            <a:endParaRPr lang="es-EC" sz="1600" b="1" dirty="0">
              <a:solidFill>
                <a:schemeClr val="tx2">
                  <a:lumMod val="90000"/>
                  <a:lumOff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ECD9F643-7386-BF65-81FE-1F1F31AFFB1E}"/>
              </a:ext>
            </a:extLst>
          </p:cNvPr>
          <p:cNvSpPr txBox="1"/>
          <p:nvPr/>
        </p:nvSpPr>
        <p:spPr>
          <a:xfrm>
            <a:off x="1739262" y="3469362"/>
            <a:ext cx="77156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8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Mestizo (a)						  93</a:t>
            </a:r>
          </a:p>
          <a:p>
            <a:endParaRPr lang="es-EC" sz="1800" dirty="0"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s-EC" sz="18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Montubio (a)</a:t>
            </a:r>
            <a:r>
              <a:rPr lang="es-EC" dirty="0">
                <a:latin typeface="Roboto" panose="02000000000000000000" pitchFamily="2" charset="0"/>
                <a:ea typeface="Roboto" panose="02000000000000000000" pitchFamily="2" charset="0"/>
              </a:rPr>
              <a:t>						    </a:t>
            </a:r>
            <a:r>
              <a:rPr lang="es-EC" sz="18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3</a:t>
            </a:r>
          </a:p>
          <a:p>
            <a:endParaRPr lang="es-EC" sz="1800" dirty="0"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s-EC" sz="18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Pueblo Afroecuatoriano o Afrodescendiente			  20</a:t>
            </a:r>
          </a:p>
          <a:p>
            <a:endParaRPr lang="es-EC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s-EC" sz="18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Pueblo o Nacionalidad Indígena				126</a:t>
            </a:r>
          </a:p>
          <a:p>
            <a:endParaRPr lang="es-EC" dirty="0"/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CB7D9CDA-5753-5ADB-C39D-CABF0E7DA792}"/>
              </a:ext>
            </a:extLst>
          </p:cNvPr>
          <p:cNvCxnSpPr/>
          <p:nvPr/>
        </p:nvCxnSpPr>
        <p:spPr>
          <a:xfrm>
            <a:off x="1739262" y="3862554"/>
            <a:ext cx="7413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F69777E6-F7F9-3192-42E9-FF7C0B473738}"/>
              </a:ext>
            </a:extLst>
          </p:cNvPr>
          <p:cNvCxnSpPr/>
          <p:nvPr/>
        </p:nvCxnSpPr>
        <p:spPr>
          <a:xfrm>
            <a:off x="1739262" y="4453866"/>
            <a:ext cx="7413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92F77359-9D22-143B-F86A-53FBB4D91672}"/>
              </a:ext>
            </a:extLst>
          </p:cNvPr>
          <p:cNvCxnSpPr/>
          <p:nvPr/>
        </p:nvCxnSpPr>
        <p:spPr>
          <a:xfrm>
            <a:off x="1739262" y="5029938"/>
            <a:ext cx="7413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id="{3D87F27A-9458-C805-F488-7C94A6665F8E}"/>
              </a:ext>
            </a:extLst>
          </p:cNvPr>
          <p:cNvSpPr txBox="1"/>
          <p:nvPr/>
        </p:nvSpPr>
        <p:spPr>
          <a:xfrm>
            <a:off x="1874520" y="5777686"/>
            <a:ext cx="7413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tx2">
                    <a:lumMod val="90000"/>
                    <a:lumOff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TOTAL							242</a:t>
            </a:r>
            <a:endParaRPr lang="es-EC" b="1" dirty="0">
              <a:solidFill>
                <a:schemeClr val="tx2">
                  <a:lumMod val="90000"/>
                  <a:lumOff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1158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420</Words>
  <Application>Microsoft Office PowerPoint</Application>
  <PresentationFormat>Panorámica</PresentationFormat>
  <Paragraphs>77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ADLaM Display</vt:lpstr>
      <vt:lpstr>Aptos</vt:lpstr>
      <vt:lpstr>Aptos Display</vt:lpstr>
      <vt:lpstr>Arial</vt:lpstr>
      <vt:lpstr>Calibri</vt:lpstr>
      <vt:lpstr>Roboto</vt:lpstr>
      <vt:lpstr>Tema de Office</vt:lpstr>
      <vt:lpstr>Establecida por la Ley Nro. 40 el 5 de agosto de 2004 como entidad autofinanciada. </vt:lpstr>
      <vt:lpstr>Presentación de PowerPoint</vt:lpstr>
      <vt:lpstr>Presentación de PowerPoint</vt:lpstr>
      <vt:lpstr>Entrega de ayudas financieras a los estudiantes</vt:lpstr>
      <vt:lpstr>Presentación de PowerPoint</vt:lpstr>
      <vt:lpstr>Presentación de PowerPoint</vt:lpstr>
      <vt:lpstr>Implementación de Puntos de Información y Centros Universitarios Comunitarios (CUC).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Establecida por la Ley Nro. 40 el 5 de agosto de 2004 como entidad autofinanciada. </dc:title>
  <dc:creator>COMUNICACIÓN  INSTITUCIONAL</dc:creator>
  <cp:lastModifiedBy>COMUNICACIÓN  INSTITUCIONAL</cp:lastModifiedBy>
  <cp:revision>14</cp:revision>
  <dcterms:created xsi:type="dcterms:W3CDTF">2024-03-22T15:29:38Z</dcterms:created>
  <dcterms:modified xsi:type="dcterms:W3CDTF">2024-03-25T21:46:19Z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2024-03-22T16:10:28Z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85ee3626-f423-4bc5-b3f4-acc4372dbd3f</vt:lpwstr>
  </property>
  <property fmtid="{D5CDD505-2E9C-101B-9397-08002B2CF9AE}" pid="7" name="MSIP_Label_defa4170-0d19-0005-0004-bc88714345d2_ActionId">
    <vt:lpwstr>e1fbbb67-8fa5-4691-9e58-16bba3b85ad1</vt:lpwstr>
  </property>
  <property fmtid="{D5CDD505-2E9C-101B-9397-08002B2CF9AE}" pid="8" name="MSIP_Label_defa4170-0d19-0005-0004-bc88714345d2_ContentBits">
    <vt:lpwstr>0</vt:lpwstr>
  </property>
</Properties>
</file>